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1560e1e02_2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c1560e1e02_2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c1560e1e02_2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c1560e1e02_2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c1560e1e02_2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c1560e1e02_2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c1560e1e02_2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c1560e1e02_2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1560e1e02_2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c1560e1e02_2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1560e1e02_2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c1560e1e02_2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1560e1e02_2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c1560e1e02_2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1560e1e02_2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c1560e1e02_2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1560e1e02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c1560e1e02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1560e1e02_2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c1560e1e02_2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c1560e1e02_2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c1560e1e02_2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1560e1e02_2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c1560e1e02_2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sz="1100"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452436" y="965622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50503" y="2708696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项目符号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2" type="body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照片">
  <p:cSld name="标题与照片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>
            <p:ph idx="2" type="pic"/>
          </p:nvPr>
        </p:nvSpPr>
        <p:spPr>
          <a:xfrm>
            <a:off x="-433387" y="-485775"/>
            <a:ext cx="10029825" cy="60071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52438" y="2671763"/>
            <a:ext cx="8239125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52884" y="414801"/>
            <a:ext cx="8238233" cy="238867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sz="1100"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3" type="body"/>
          </p:nvPr>
        </p:nvSpPr>
        <p:spPr>
          <a:xfrm>
            <a:off x="452438" y="4353716"/>
            <a:ext cx="8239125" cy="4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照片（备选）">
  <p:cSld name="标题与照片（备选）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>
            <p:ph idx="2" type="pic"/>
          </p:nvPr>
        </p:nvSpPr>
        <p:spPr>
          <a:xfrm>
            <a:off x="4114800" y="-76200"/>
            <a:ext cx="4554314" cy="5300663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52438" y="476250"/>
            <a:ext cx="3667125" cy="2205852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52438" y="2647716"/>
            <a:ext cx="3667125" cy="2019534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项目符号">
  <p:cSld name="项目符号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、项目符号与照片">
  <p:cSld name="标题、项目符号与照片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452438" y="889861"/>
            <a:ext cx="3667125" cy="35054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452438" y="1593189"/>
            <a:ext cx="3667125" cy="30962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1" name="Google Shape;81;p19"/>
          <p:cNvSpPr/>
          <p:nvPr>
            <p:ph idx="3" type="pic"/>
          </p:nvPr>
        </p:nvSpPr>
        <p:spPr>
          <a:xfrm>
            <a:off x="4572000" y="-152725"/>
            <a:ext cx="4093828" cy="5458437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452438" y="404813"/>
            <a:ext cx="3667125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">
  <p:cSld name="节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452436" y="170021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>
  <p:cSld name="仅标题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452438" y="404813"/>
            <a:ext cx="8239125" cy="53810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议程">
  <p:cSld name="议程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452438" y="404813"/>
            <a:ext cx="8239125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说明">
  <p:cSld name="说明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452438" y="1845316"/>
            <a:ext cx="8239125" cy="145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显著事实">
  <p:cSld name="显著事实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452438" y="403473"/>
            <a:ext cx="8239125" cy="2715594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1pPr>
            <a:lvl2pPr indent="-228600" lvl="1" marL="9144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2pPr>
            <a:lvl3pPr indent="-228600" lvl="2" marL="13716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3pPr>
            <a:lvl4pPr indent="-228600" lvl="3" marL="18288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4pPr>
            <a:lvl5pPr indent="-228600" lvl="4" marL="228600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2" type="body"/>
          </p:nvPr>
        </p:nvSpPr>
        <p:spPr>
          <a:xfrm>
            <a:off x="452438" y="3098318"/>
            <a:ext cx="8239125" cy="35054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文">
  <p:cSld name="引文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idx="1" type="body"/>
          </p:nvPr>
        </p:nvSpPr>
        <p:spPr>
          <a:xfrm>
            <a:off x="911259" y="4003295"/>
            <a:ext cx="7575020" cy="238867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sz="1100"/>
            </a:lvl1pPr>
            <a:lvl2pPr indent="-2794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2" type="body"/>
          </p:nvPr>
        </p:nvSpPr>
        <p:spPr>
          <a:xfrm>
            <a:off x="657721" y="1852447"/>
            <a:ext cx="7828558" cy="14386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 - 3 联">
  <p:cSld name="照片 - 3 联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>
            <p:ph idx="2" type="pic"/>
          </p:nvPr>
        </p:nvSpPr>
        <p:spPr>
          <a:xfrm>
            <a:off x="5910263" y="381000"/>
            <a:ext cx="2789662" cy="223112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6"/>
          <p:cNvSpPr/>
          <p:nvPr>
            <p:ph idx="3" type="pic"/>
          </p:nvPr>
        </p:nvSpPr>
        <p:spPr>
          <a:xfrm>
            <a:off x="5062538" y="1491853"/>
            <a:ext cx="3914775" cy="4556318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6"/>
          <p:cNvSpPr/>
          <p:nvPr>
            <p:ph idx="4" type="pic"/>
          </p:nvPr>
        </p:nvSpPr>
        <p:spPr>
          <a:xfrm>
            <a:off x="-52387" y="185738"/>
            <a:ext cx="6229350" cy="4672013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">
  <p:cSld name="照片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>
            <p:ph idx="2" type="pic"/>
          </p:nvPr>
        </p:nvSpPr>
        <p:spPr>
          <a:xfrm>
            <a:off x="-500062" y="-2071687"/>
            <a:ext cx="10144125" cy="81153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23850" lvl="0" marL="457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23850" lvl="1" marL="9144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23850" lvl="8" marL="41148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•"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contact@lightm.xyz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idx="4294967295" type="ctrTitle"/>
          </p:nvPr>
        </p:nvSpPr>
        <p:spPr>
          <a:xfrm>
            <a:off x="452436" y="965622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b="1" i="0" lang="zh-CN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Lightm</a:t>
            </a:r>
            <a:endParaRPr/>
          </a:p>
        </p:txBody>
      </p:sp>
      <p:sp>
        <p:nvSpPr>
          <p:cNvPr id="122" name="Google Shape;122;p29"/>
          <p:cNvSpPr txBox="1"/>
          <p:nvPr>
            <p:ph idx="4294967295" type="subTitle"/>
          </p:nvPr>
        </p:nvSpPr>
        <p:spPr>
          <a:xfrm>
            <a:off x="450503" y="2708696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下一代NFT平台</a:t>
            </a:r>
            <a:endParaRPr/>
          </a:p>
        </p:txBody>
      </p:sp>
      <p:pic>
        <p:nvPicPr>
          <p:cNvPr descr="Lightm.png" id="123" name="Google Shape;12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6762" y="-660900"/>
            <a:ext cx="6373136" cy="637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总结</a:t>
            </a:r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394454" y="1197078"/>
            <a:ext cx="3179200" cy="3147419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76200" marR="76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关于下一代NFT的观点：</a:t>
            </a:r>
            <a:endParaRPr sz="500"/>
          </a:p>
          <a:p>
            <a:pPr indent="-158750" lvl="1" marL="457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-"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由类似RMRK的前向兼容ERC721的可组合NFT标准确立宏观发展方向</a:t>
            </a:r>
            <a:endParaRPr sz="500"/>
          </a:p>
          <a:p>
            <a:pPr indent="-158750" lvl="1" marL="457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-"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开发者和创作者友好的开发交互模型</a:t>
            </a:r>
            <a:endParaRPr sz="500"/>
          </a:p>
          <a:p>
            <a:pPr indent="-158750" lvl="1" marL="457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-"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减少对中心化索引的需求，在确保去中心化基础上追求效率</a:t>
            </a:r>
            <a:endParaRPr sz="500"/>
          </a:p>
          <a:p>
            <a:pPr indent="-158750" lvl="1" marL="457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-"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在应用面上取得更多有效进展</a:t>
            </a:r>
            <a:endParaRPr sz="500"/>
          </a:p>
        </p:txBody>
      </p:sp>
      <p:pic>
        <p:nvPicPr>
          <p:cNvPr descr="Lightm.png" id="227" name="Google Shape;2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/>
          <p:nvPr/>
        </p:nvSpPr>
        <p:spPr>
          <a:xfrm>
            <a:off x="3747974" y="1201322"/>
            <a:ext cx="2538371" cy="1545807"/>
          </a:xfrm>
          <a:prstGeom prst="roundRect">
            <a:avLst>
              <a:gd fmla="val 3897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可组合性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将NFT领域的交互能力带到一个新的高度</a:t>
            </a:r>
            <a:endParaRPr sz="500"/>
          </a:p>
        </p:txBody>
      </p:sp>
      <p:sp>
        <p:nvSpPr>
          <p:cNvPr id="229" name="Google Shape;229;p38"/>
          <p:cNvSpPr/>
          <p:nvPr/>
        </p:nvSpPr>
        <p:spPr>
          <a:xfrm>
            <a:off x="6333806" y="1201322"/>
            <a:ext cx="2538372" cy="1545807"/>
          </a:xfrm>
          <a:prstGeom prst="roundRect">
            <a:avLst>
              <a:gd fmla="val 3897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用户友好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在确保用户友好性和开发人员友好性的前提下追求更好的性能</a:t>
            </a:r>
            <a:endParaRPr sz="500"/>
          </a:p>
        </p:txBody>
      </p:sp>
      <p:sp>
        <p:nvSpPr>
          <p:cNvPr id="230" name="Google Shape;230;p38"/>
          <p:cNvSpPr/>
          <p:nvPr/>
        </p:nvSpPr>
        <p:spPr>
          <a:xfrm>
            <a:off x="3747974" y="2794446"/>
            <a:ext cx="2538371" cy="1545807"/>
          </a:xfrm>
          <a:prstGeom prst="roundRect">
            <a:avLst>
              <a:gd fmla="val 3725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去中心化优先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减少对中心化索引的需求，并在确保去中心化的基础上追求效率</a:t>
            </a:r>
            <a:endParaRPr sz="500"/>
          </a:p>
        </p:txBody>
      </p:sp>
      <p:sp>
        <p:nvSpPr>
          <p:cNvPr id="231" name="Google Shape;231;p38"/>
          <p:cNvSpPr/>
          <p:nvPr/>
        </p:nvSpPr>
        <p:spPr>
          <a:xfrm>
            <a:off x="6333806" y="2794446"/>
            <a:ext cx="2538372" cy="1545807"/>
          </a:xfrm>
          <a:prstGeom prst="roundRect">
            <a:avLst>
              <a:gd fmla="val 3725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实用性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基于可组合性所带来的各种应用潜力，在实用性方面进行更多的探索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短期计划</a:t>
            </a:r>
            <a:endParaRPr/>
          </a:p>
        </p:txBody>
      </p:sp>
      <p:pic>
        <p:nvPicPr>
          <p:cNvPr descr="Lightm.png"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/>
          <p:nvPr/>
        </p:nvSpPr>
        <p:spPr>
          <a:xfrm>
            <a:off x="482730" y="1280320"/>
            <a:ext cx="5131182" cy="808005"/>
          </a:xfrm>
          <a:prstGeom prst="roundRect">
            <a:avLst>
              <a:gd fmla="val 4851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63500" marR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提供ERC721 -&gt; Lightm的可逆迁移方案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帮助ERC721项目方没有后顾之忧地转移到可组合性NFT</a:t>
            </a:r>
            <a:endParaRPr sz="500"/>
          </a:p>
        </p:txBody>
      </p:sp>
      <p:sp>
        <p:nvSpPr>
          <p:cNvPr id="239" name="Google Shape;239;p39"/>
          <p:cNvSpPr/>
          <p:nvPr/>
        </p:nvSpPr>
        <p:spPr>
          <a:xfrm>
            <a:off x="469564" y="2208069"/>
            <a:ext cx="5131182" cy="877874"/>
          </a:xfrm>
          <a:prstGeom prst="roundRect">
            <a:avLst>
              <a:gd fmla="val 7242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63500" marR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提供一个AMM交易市场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不可否认，交易是NFT不可分割的一部分，也是目前吸引存量用户的最有效方式</a:t>
            </a:r>
            <a:endParaRPr sz="500"/>
          </a:p>
        </p:txBody>
      </p:sp>
      <p:sp>
        <p:nvSpPr>
          <p:cNvPr id="240" name="Google Shape;240;p39"/>
          <p:cNvSpPr/>
          <p:nvPr/>
        </p:nvSpPr>
        <p:spPr>
          <a:xfrm>
            <a:off x="469564" y="3205687"/>
            <a:ext cx="5131182" cy="1159921"/>
          </a:xfrm>
          <a:prstGeom prst="roundRect">
            <a:avLst>
              <a:gd fmla="val 5481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63500" marR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AIGC探索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AIGC可以帮助大量普通用户构建自己的作品，帮助将用户的灵感转化为真实的作品，我们将探索机器学习版权的相关信息</a:t>
            </a:r>
            <a:endParaRPr sz="500"/>
          </a:p>
        </p:txBody>
      </p:sp>
      <p:sp>
        <p:nvSpPr>
          <p:cNvPr id="241" name="Google Shape;241;p39"/>
          <p:cNvSpPr/>
          <p:nvPr/>
        </p:nvSpPr>
        <p:spPr>
          <a:xfrm>
            <a:off x="5770545" y="1280320"/>
            <a:ext cx="3153047" cy="1771692"/>
          </a:xfrm>
          <a:prstGeom prst="roundRect">
            <a:avLst>
              <a:gd fmla="val 2242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63500" marR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用户体验的持续优化</a:t>
            </a:r>
            <a:endParaRPr sz="500"/>
          </a:p>
          <a:p>
            <a:pPr indent="-158750" lvl="0" marL="2286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-"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为创建者和开发人员提供丰富有用的README</a:t>
            </a:r>
            <a:endParaRPr sz="500"/>
          </a:p>
          <a:p>
            <a:pPr indent="-158750" lvl="0" marL="2286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-"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更好的页面性能和更优秀的交互体验</a:t>
            </a:r>
            <a:endParaRPr sz="500"/>
          </a:p>
        </p:txBody>
      </p:sp>
      <p:sp>
        <p:nvSpPr>
          <p:cNvPr id="242" name="Google Shape;242;p39"/>
          <p:cNvSpPr/>
          <p:nvPr/>
        </p:nvSpPr>
        <p:spPr>
          <a:xfrm>
            <a:off x="5770545" y="3205687"/>
            <a:ext cx="3153047" cy="1159921"/>
          </a:xfrm>
          <a:prstGeom prst="roundRect">
            <a:avLst>
              <a:gd fmla="val 3424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63500" marR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追求去中心化自治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我们将探索类似于Curve的Ve代币模型，从短期的核心团队维护发展到长期的社区自治</a:t>
            </a:r>
            <a:endParaRPr sz="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zh-CN" sz="1400">
                <a:solidFill>
                  <a:srgbClr val="FFFFFF"/>
                </a:solidFill>
              </a:rPr>
              <a:t>2022.12</a:t>
            </a:r>
            <a:endParaRPr/>
          </a:p>
        </p:txBody>
      </p:sp>
      <p:sp>
        <p:nvSpPr>
          <p:cNvPr id="248" name="Google Shape;248;p40"/>
          <p:cNvSpPr txBox="1"/>
          <p:nvPr>
            <p:ph idx="4294967295" type="ctrTitle"/>
          </p:nvPr>
        </p:nvSpPr>
        <p:spPr>
          <a:xfrm>
            <a:off x="452436" y="965622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None/>
            </a:pPr>
            <a:r>
              <a:rPr b="1" i="0" lang="zh-CN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/>
          </a:p>
        </p:txBody>
      </p:sp>
      <p:sp>
        <p:nvSpPr>
          <p:cNvPr id="249" name="Google Shape;249;p40"/>
          <p:cNvSpPr txBox="1"/>
          <p:nvPr>
            <p:ph idx="4294967295" type="subTitle"/>
          </p:nvPr>
        </p:nvSpPr>
        <p:spPr>
          <a:xfrm>
            <a:off x="450503" y="2708696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zh-CN" sz="2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contact@lightm.xyz</a:t>
            </a:r>
            <a:endParaRPr/>
          </a:p>
        </p:txBody>
      </p:sp>
      <p:pic>
        <p:nvPicPr>
          <p:cNvPr descr="LightmDark.png" id="250" name="Google Shape;25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6694" y="-614362"/>
            <a:ext cx="6372225" cy="63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NFT的现状</a:t>
            </a:r>
            <a:endParaRPr/>
          </a:p>
        </p:txBody>
      </p:sp>
      <p:pic>
        <p:nvPicPr>
          <p:cNvPr descr="Lightm.png" id="129" name="Google Shape;1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/>
          <p:nvPr/>
        </p:nvSpPr>
        <p:spPr>
          <a:xfrm>
            <a:off x="474836" y="1675914"/>
            <a:ext cx="2724783" cy="1791673"/>
          </a:xfrm>
          <a:prstGeom prst="roundRect">
            <a:avLst>
              <a:gd fmla="val 3190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静态的</a:t>
            </a:r>
            <a:endParaRPr sz="500"/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大多数nft几乎仍然是静态图像，几乎只展示出NFT交易炒作的用例价值</a:t>
            </a:r>
            <a:endParaRPr sz="500"/>
          </a:p>
        </p:txBody>
      </p:sp>
      <p:sp>
        <p:nvSpPr>
          <p:cNvPr id="131" name="Google Shape;131;p30"/>
          <p:cNvSpPr/>
          <p:nvPr/>
        </p:nvSpPr>
        <p:spPr>
          <a:xfrm>
            <a:off x="3274270" y="1675914"/>
            <a:ext cx="2724783" cy="1791673"/>
          </a:xfrm>
          <a:prstGeom prst="roundRect">
            <a:avLst>
              <a:gd fmla="val 3190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分离的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NFT之间的潜在联系无法在链上得到体现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（本应是父子关系的NFT，目前在链上其实属于毫无关联的两个Collection）</a:t>
            </a:r>
            <a:endParaRPr sz="500"/>
          </a:p>
        </p:txBody>
      </p:sp>
      <p:sp>
        <p:nvSpPr>
          <p:cNvPr id="132" name="Google Shape;132;p30"/>
          <p:cNvSpPr/>
          <p:nvPr/>
        </p:nvSpPr>
        <p:spPr>
          <a:xfrm>
            <a:off x="6073705" y="1675914"/>
            <a:ext cx="2724783" cy="1791673"/>
          </a:xfrm>
          <a:prstGeom prst="roundRect">
            <a:avLst>
              <a:gd fmla="val 3084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细粒度不够</a:t>
            </a:r>
            <a:endParaRPr sz="500"/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一些可以得到进一步分割的部分选择了妥协，因为没有好的实现方式</a:t>
            </a:r>
            <a:endParaRPr sz="500"/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（NFT角色的装扮应该是可拆分的）</a:t>
            </a: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NFT的现状</a:t>
            </a:r>
            <a:endParaRPr/>
          </a:p>
        </p:txBody>
      </p:sp>
      <p:pic>
        <p:nvPicPr>
          <p:cNvPr descr="截屏2022-12-22 17.54.40.png" id="138" name="Google Shape;1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327" y="1251437"/>
            <a:ext cx="4880331" cy="243745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sp>
        <p:nvSpPr>
          <p:cNvPr id="139" name="Google Shape;139;p31"/>
          <p:cNvSpPr txBox="1"/>
          <p:nvPr/>
        </p:nvSpPr>
        <p:spPr>
          <a:xfrm>
            <a:off x="5322479" y="1252922"/>
            <a:ext cx="3718104" cy="243448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没有人关心实用性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Blur构建了一个交易员更青睐的NFT交易平台。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这其实也很清晰地表现了现在NFT的主要用例：参与交易。</a:t>
            </a:r>
            <a:endParaRPr sz="500"/>
          </a:p>
        </p:txBody>
      </p:sp>
      <p:pic>
        <p:nvPicPr>
          <p:cNvPr descr="Lightm.png" id="140" name="Google Shape;14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m.png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2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NFT的现状</a:t>
            </a:r>
            <a:endParaRPr/>
          </a:p>
        </p:txBody>
      </p:sp>
      <p:pic>
        <p:nvPicPr>
          <p:cNvPr descr="截屏2022-12-22 18.02.07.png" id="147" name="Google Shape;14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690" y="1090617"/>
            <a:ext cx="4688432" cy="194430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pic>
        <p:nvPicPr>
          <p:cNvPr descr="截屏2022-12-22 18.04.40.png" id="148" name="Google Shape;14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569" y="3192870"/>
            <a:ext cx="3329555" cy="161126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sp>
        <p:nvSpPr>
          <p:cNvPr id="149" name="Google Shape;149;p32"/>
          <p:cNvSpPr txBox="1"/>
          <p:nvPr/>
        </p:nvSpPr>
        <p:spPr>
          <a:xfrm>
            <a:off x="5162568" y="1098221"/>
            <a:ext cx="3879303" cy="374607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大玩家暗示了未来趋势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这是从Azuki那里的一些发现。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上: 角色的一些组成部分（比如Clothing，Headgear等）应该能够被分离为单独的NFT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左下: 官方Azuki的各种行动表明了他们对可拆卸NFT的进一步追求，但对于ERC721，他们无法将这些想法推进到链上（所以他们以链下的方式实现这些想法）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右下: 自有IP的跨Collection展示（Azuki与Beanz同台出现）</a:t>
            </a:r>
            <a:endParaRPr sz="500"/>
          </a:p>
        </p:txBody>
      </p:sp>
      <p:pic>
        <p:nvPicPr>
          <p:cNvPr descr="截屏2022-12-22 18.27.09.png" id="150" name="Google Shape;15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8019" y="3183291"/>
            <a:ext cx="1257656" cy="1630424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下一代NFT是什么样的？</a:t>
            </a:r>
            <a:endParaRPr/>
          </a:p>
        </p:txBody>
      </p:sp>
      <p:sp>
        <p:nvSpPr>
          <p:cNvPr id="156" name="Google Shape;156;p33"/>
          <p:cNvSpPr txBox="1"/>
          <p:nvPr/>
        </p:nvSpPr>
        <p:spPr>
          <a:xfrm>
            <a:off x="499543" y="1268117"/>
            <a:ext cx="8206092" cy="192321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可组合性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下一代NFT将拥有可组合性。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更有说服力地说，可组合性，因为它带来了几乎无限的可能性，在大量可能性中能诞生出大量的作品，这些作品中取得成功的那些，都一定程度上是被可组合性成就的。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并且我们在Web3领域已经有先例：Defi，展示了可组合性的巨大潜力。</a:t>
            </a:r>
            <a:endParaRPr sz="500"/>
          </a:p>
        </p:txBody>
      </p:sp>
      <p:pic>
        <p:nvPicPr>
          <p:cNvPr descr="Lightm.png" id="157" name="Google Shape;1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58" name="Google Shape;15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534" y="3517195"/>
            <a:ext cx="852133" cy="852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59" name="Google Shape;15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7001" y="3517195"/>
            <a:ext cx="852133" cy="852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60" name="Google Shape;16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0400" y="3517195"/>
            <a:ext cx="852133" cy="852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61" name="Google Shape;161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5933" y="3517195"/>
            <a:ext cx="852133" cy="852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62" name="Google Shape;162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4867" y="3517195"/>
            <a:ext cx="852133" cy="852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像" id="163" name="Google Shape;163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19333" y="3517195"/>
            <a:ext cx="852133" cy="852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_Maker.png" id="164" name="Google Shape;164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21467" y="3517195"/>
            <a:ext cx="852133" cy="852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43523" y="5012503"/>
            <a:ext cx="4264419" cy="121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</a:pPr>
            <a:r>
              <a:rPr b="0" i="0" lang="zh-CN" sz="6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copyright of the icons are owned by the corresponding brand. If there is any infringement, please contact us to delete it.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下一代NFT是什么样的？</a:t>
            </a:r>
            <a:endParaRPr/>
          </a:p>
        </p:txBody>
      </p:sp>
      <p:sp>
        <p:nvSpPr>
          <p:cNvPr id="171" name="Google Shape;171;p34"/>
          <p:cNvSpPr txBox="1"/>
          <p:nvPr/>
        </p:nvSpPr>
        <p:spPr>
          <a:xfrm>
            <a:off x="4953921" y="1258149"/>
            <a:ext cx="3944014" cy="333591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RMRK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下一代NFT的基石标准，包含3个核心特性：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嵌套性(EIP-6059)：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NFT可以持有NFT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多资源(EIP-5773)：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NFT会基于它当前所处环境的上下文给出不同的输出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可装备：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NFT可以装备它的子NFT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他们在Kusama上运行了超过1年的PoC（概念证明），这是NFT可组合性巨大潜力的有力初步证明</a:t>
            </a:r>
            <a:endParaRPr sz="500"/>
          </a:p>
        </p:txBody>
      </p:sp>
      <p:grpSp>
        <p:nvGrpSpPr>
          <p:cNvPr id="172" name="Google Shape;172;p34"/>
          <p:cNvGrpSpPr/>
          <p:nvPr/>
        </p:nvGrpSpPr>
        <p:grpSpPr>
          <a:xfrm>
            <a:off x="534351" y="1258149"/>
            <a:ext cx="2629795" cy="1294777"/>
            <a:chOff x="0" y="0"/>
            <a:chExt cx="7012786" cy="3452736"/>
          </a:xfrm>
        </p:grpSpPr>
        <p:pic>
          <p:nvPicPr>
            <p:cNvPr descr="图像" id="173" name="Google Shape;17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012786" cy="2399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4"/>
            <p:cNvSpPr txBox="1"/>
            <p:nvPr/>
          </p:nvSpPr>
          <p:spPr>
            <a:xfrm>
              <a:off x="2845281" y="2991370"/>
              <a:ext cx="1322223" cy="461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Helvetica Neue"/>
                <a:buNone/>
              </a:pPr>
              <a:r>
                <a:rPr b="0" i="0" lang="zh-CN" sz="9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Nestable</a:t>
              </a:r>
              <a:endParaRPr sz="500"/>
            </a:p>
          </p:txBody>
        </p:sp>
      </p:grpSp>
      <p:grpSp>
        <p:nvGrpSpPr>
          <p:cNvPr id="175" name="Google Shape;175;p34"/>
          <p:cNvGrpSpPr/>
          <p:nvPr/>
        </p:nvGrpSpPr>
        <p:grpSpPr>
          <a:xfrm>
            <a:off x="573845" y="2868827"/>
            <a:ext cx="2550807" cy="1544653"/>
            <a:chOff x="0" y="0"/>
            <a:chExt cx="6802150" cy="4119073"/>
          </a:xfrm>
        </p:grpSpPr>
        <p:sp>
          <p:nvSpPr>
            <p:cNvPr id="176" name="Google Shape;176;p34"/>
            <p:cNvSpPr/>
            <p:nvPr/>
          </p:nvSpPr>
          <p:spPr>
            <a:xfrm>
              <a:off x="1927820" y="2102191"/>
              <a:ext cx="1143857" cy="1374945"/>
            </a:xfrm>
            <a:custGeom>
              <a:rect b="b" l="l" r="r" t="t"/>
              <a:pathLst>
                <a:path extrusionOk="0" h="21383" w="21113">
                  <a:moveTo>
                    <a:pt x="21113" y="0"/>
                  </a:moveTo>
                  <a:lnTo>
                    <a:pt x="6108" y="2350"/>
                  </a:lnTo>
                  <a:lnTo>
                    <a:pt x="6108" y="5125"/>
                  </a:lnTo>
                  <a:lnTo>
                    <a:pt x="6108" y="17126"/>
                  </a:lnTo>
                  <a:cubicBezTo>
                    <a:pt x="5809" y="16937"/>
                    <a:pt x="5437" y="16795"/>
                    <a:pt x="4989" y="16725"/>
                  </a:cubicBezTo>
                  <a:cubicBezTo>
                    <a:pt x="4776" y="16691"/>
                    <a:pt x="4556" y="16675"/>
                    <a:pt x="4334" y="16674"/>
                  </a:cubicBezTo>
                  <a:cubicBezTo>
                    <a:pt x="2785" y="16667"/>
                    <a:pt x="1107" y="17429"/>
                    <a:pt x="363" y="18542"/>
                  </a:cubicBezTo>
                  <a:cubicBezTo>
                    <a:pt x="-487" y="19815"/>
                    <a:pt x="205" y="21063"/>
                    <a:pt x="1909" y="21332"/>
                  </a:cubicBezTo>
                  <a:cubicBezTo>
                    <a:pt x="3613" y="21600"/>
                    <a:pt x="5685" y="20787"/>
                    <a:pt x="6535" y="19514"/>
                  </a:cubicBezTo>
                  <a:cubicBezTo>
                    <a:pt x="6784" y="19141"/>
                    <a:pt x="6886" y="18773"/>
                    <a:pt x="6884" y="18428"/>
                  </a:cubicBezTo>
                  <a:lnTo>
                    <a:pt x="6892" y="18428"/>
                  </a:lnTo>
                  <a:lnTo>
                    <a:pt x="6892" y="5003"/>
                  </a:lnTo>
                  <a:lnTo>
                    <a:pt x="20329" y="2901"/>
                  </a:lnTo>
                  <a:lnTo>
                    <a:pt x="20329" y="15019"/>
                  </a:lnTo>
                  <a:cubicBezTo>
                    <a:pt x="20028" y="14827"/>
                    <a:pt x="19654" y="14682"/>
                    <a:pt x="19201" y="14611"/>
                  </a:cubicBezTo>
                  <a:cubicBezTo>
                    <a:pt x="18988" y="14577"/>
                    <a:pt x="18768" y="14561"/>
                    <a:pt x="18546" y="14560"/>
                  </a:cubicBezTo>
                  <a:cubicBezTo>
                    <a:pt x="16997" y="14553"/>
                    <a:pt x="15319" y="15315"/>
                    <a:pt x="14575" y="16428"/>
                  </a:cubicBezTo>
                  <a:cubicBezTo>
                    <a:pt x="13725" y="17701"/>
                    <a:pt x="14417" y="18949"/>
                    <a:pt x="16121" y="19218"/>
                  </a:cubicBezTo>
                  <a:cubicBezTo>
                    <a:pt x="17825" y="19486"/>
                    <a:pt x="19897" y="18673"/>
                    <a:pt x="20747" y="17400"/>
                  </a:cubicBezTo>
                  <a:cubicBezTo>
                    <a:pt x="20960" y="17081"/>
                    <a:pt x="21077" y="16763"/>
                    <a:pt x="21104" y="16462"/>
                  </a:cubicBezTo>
                  <a:lnTo>
                    <a:pt x="21113" y="16462"/>
                  </a:lnTo>
                  <a:lnTo>
                    <a:pt x="21113" y="2777"/>
                  </a:lnTo>
                  <a:lnTo>
                    <a:pt x="21113" y="381"/>
                  </a:lnTo>
                  <a:lnTo>
                    <a:pt x="2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7" name="Google Shape;177;p34"/>
            <p:cNvSpPr txBox="1"/>
            <p:nvPr/>
          </p:nvSpPr>
          <p:spPr>
            <a:xfrm>
              <a:off x="0" y="1489922"/>
              <a:ext cx="3264409" cy="461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Helvetica Neue"/>
                <a:buNone/>
              </a:pPr>
              <a:r>
                <a:rPr b="0" i="0" lang="zh-CN" sz="9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When you wanna listen</a:t>
              </a:r>
              <a:endParaRPr sz="500"/>
            </a:p>
          </p:txBody>
        </p:sp>
        <p:sp>
          <p:nvSpPr>
            <p:cNvPr id="178" name="Google Shape;178;p34"/>
            <p:cNvSpPr/>
            <p:nvPr/>
          </p:nvSpPr>
          <p:spPr>
            <a:xfrm>
              <a:off x="3785983" y="2180013"/>
              <a:ext cx="1316941" cy="1219302"/>
            </a:xfrm>
            <a:custGeom>
              <a:rect b="b" l="l" r="r" t="t"/>
              <a:pathLst>
                <a:path extrusionOk="0" h="21600" w="2160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9" name="Google Shape;179;p34"/>
            <p:cNvSpPr/>
            <p:nvPr/>
          </p:nvSpPr>
          <p:spPr>
            <a:xfrm>
              <a:off x="1851310" y="0"/>
              <a:ext cx="1296877" cy="1241935"/>
            </a:xfrm>
            <a:custGeom>
              <a:rect b="b" l="l" r="r" t="t"/>
              <a:pathLst>
                <a:path extrusionOk="0" h="21600" w="21589">
                  <a:moveTo>
                    <a:pt x="10800" y="0"/>
                  </a:moveTo>
                  <a:cubicBezTo>
                    <a:pt x="4844" y="0"/>
                    <a:pt x="0" y="4546"/>
                    <a:pt x="0" y="10137"/>
                  </a:cubicBezTo>
                  <a:lnTo>
                    <a:pt x="0" y="17707"/>
                  </a:lnTo>
                  <a:cubicBezTo>
                    <a:pt x="0" y="18367"/>
                    <a:pt x="513" y="18899"/>
                    <a:pt x="1139" y="18899"/>
                  </a:cubicBezTo>
                  <a:cubicBezTo>
                    <a:pt x="1771" y="18899"/>
                    <a:pt x="2278" y="18362"/>
                    <a:pt x="2278" y="17707"/>
                  </a:cubicBezTo>
                  <a:lnTo>
                    <a:pt x="2278" y="10137"/>
                  </a:lnTo>
                  <a:cubicBezTo>
                    <a:pt x="2278" y="5861"/>
                    <a:pt x="6097" y="2380"/>
                    <a:pt x="10795" y="2380"/>
                  </a:cubicBezTo>
                  <a:cubicBezTo>
                    <a:pt x="15492" y="2380"/>
                    <a:pt x="19309" y="5861"/>
                    <a:pt x="19309" y="10137"/>
                  </a:cubicBezTo>
                  <a:lnTo>
                    <a:pt x="19309" y="17707"/>
                  </a:lnTo>
                  <a:cubicBezTo>
                    <a:pt x="19309" y="18367"/>
                    <a:pt x="19822" y="18899"/>
                    <a:pt x="20448" y="18899"/>
                  </a:cubicBezTo>
                  <a:cubicBezTo>
                    <a:pt x="21075" y="18899"/>
                    <a:pt x="21589" y="18362"/>
                    <a:pt x="21589" y="17707"/>
                  </a:cubicBezTo>
                  <a:lnTo>
                    <a:pt x="21589" y="10137"/>
                  </a:lnTo>
                  <a:cubicBezTo>
                    <a:pt x="21600" y="4546"/>
                    <a:pt x="16756" y="0"/>
                    <a:pt x="10800" y="0"/>
                  </a:cubicBezTo>
                  <a:close/>
                  <a:moveTo>
                    <a:pt x="4121" y="12089"/>
                  </a:moveTo>
                  <a:cubicBezTo>
                    <a:pt x="3840" y="12089"/>
                    <a:pt x="3613" y="12326"/>
                    <a:pt x="3613" y="12619"/>
                  </a:cubicBezTo>
                  <a:lnTo>
                    <a:pt x="3613" y="21071"/>
                  </a:lnTo>
                  <a:cubicBezTo>
                    <a:pt x="3613" y="21364"/>
                    <a:pt x="3845" y="21600"/>
                    <a:pt x="4121" y="21600"/>
                  </a:cubicBezTo>
                  <a:lnTo>
                    <a:pt x="7312" y="21600"/>
                  </a:lnTo>
                  <a:cubicBezTo>
                    <a:pt x="7593" y="21600"/>
                    <a:pt x="7820" y="21364"/>
                    <a:pt x="7820" y="21071"/>
                  </a:cubicBezTo>
                  <a:lnTo>
                    <a:pt x="7820" y="12619"/>
                  </a:lnTo>
                  <a:cubicBezTo>
                    <a:pt x="7820" y="12326"/>
                    <a:pt x="7593" y="12089"/>
                    <a:pt x="7312" y="12089"/>
                  </a:cubicBezTo>
                  <a:lnTo>
                    <a:pt x="4121" y="12089"/>
                  </a:lnTo>
                  <a:close/>
                  <a:moveTo>
                    <a:pt x="14288" y="12089"/>
                  </a:moveTo>
                  <a:cubicBezTo>
                    <a:pt x="14007" y="12089"/>
                    <a:pt x="13780" y="12326"/>
                    <a:pt x="13780" y="12619"/>
                  </a:cubicBezTo>
                  <a:lnTo>
                    <a:pt x="13780" y="21071"/>
                  </a:lnTo>
                  <a:cubicBezTo>
                    <a:pt x="13780" y="21364"/>
                    <a:pt x="14007" y="21600"/>
                    <a:pt x="14288" y="21600"/>
                  </a:cubicBezTo>
                  <a:lnTo>
                    <a:pt x="17479" y="21600"/>
                  </a:lnTo>
                  <a:cubicBezTo>
                    <a:pt x="17754" y="21600"/>
                    <a:pt x="17987" y="21364"/>
                    <a:pt x="17987" y="21071"/>
                  </a:cubicBezTo>
                  <a:lnTo>
                    <a:pt x="17987" y="12619"/>
                  </a:lnTo>
                  <a:cubicBezTo>
                    <a:pt x="17987" y="12326"/>
                    <a:pt x="17759" y="12089"/>
                    <a:pt x="17479" y="12089"/>
                  </a:cubicBezTo>
                  <a:lnTo>
                    <a:pt x="14288" y="120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0" name="Google Shape;180;p34"/>
            <p:cNvSpPr/>
            <p:nvPr/>
          </p:nvSpPr>
          <p:spPr>
            <a:xfrm>
              <a:off x="3678864" y="332261"/>
              <a:ext cx="1531179" cy="577414"/>
            </a:xfrm>
            <a:custGeom>
              <a:rect b="b" l="l" r="r" t="t"/>
              <a:pathLst>
                <a:path extrusionOk="0" h="21586" w="21600">
                  <a:moveTo>
                    <a:pt x="5492" y="0"/>
                  </a:moveTo>
                  <a:cubicBezTo>
                    <a:pt x="4405" y="0"/>
                    <a:pt x="3384" y="1131"/>
                    <a:pt x="2617" y="3165"/>
                  </a:cubicBezTo>
                  <a:cubicBezTo>
                    <a:pt x="2081" y="4583"/>
                    <a:pt x="1714" y="6332"/>
                    <a:pt x="1541" y="8237"/>
                  </a:cubicBezTo>
                  <a:lnTo>
                    <a:pt x="0" y="8237"/>
                  </a:lnTo>
                  <a:lnTo>
                    <a:pt x="0" y="11460"/>
                  </a:lnTo>
                  <a:lnTo>
                    <a:pt x="1432" y="11460"/>
                  </a:lnTo>
                  <a:cubicBezTo>
                    <a:pt x="1459" y="12291"/>
                    <a:pt x="1466" y="12361"/>
                    <a:pt x="1471" y="12404"/>
                  </a:cubicBezTo>
                  <a:cubicBezTo>
                    <a:pt x="1601" y="14668"/>
                    <a:pt x="1990" y="16759"/>
                    <a:pt x="2617" y="18421"/>
                  </a:cubicBezTo>
                  <a:cubicBezTo>
                    <a:pt x="3384" y="20455"/>
                    <a:pt x="4411" y="21586"/>
                    <a:pt x="5492" y="21586"/>
                  </a:cubicBezTo>
                  <a:cubicBezTo>
                    <a:pt x="7638" y="21586"/>
                    <a:pt x="9421" y="17129"/>
                    <a:pt x="9546" y="11442"/>
                  </a:cubicBezTo>
                  <a:lnTo>
                    <a:pt x="9553" y="11173"/>
                  </a:lnTo>
                  <a:lnTo>
                    <a:pt x="9639" y="11030"/>
                  </a:lnTo>
                  <a:cubicBezTo>
                    <a:pt x="9898" y="10600"/>
                    <a:pt x="10304" y="10054"/>
                    <a:pt x="10801" y="10054"/>
                  </a:cubicBezTo>
                  <a:cubicBezTo>
                    <a:pt x="11298" y="10054"/>
                    <a:pt x="11704" y="10600"/>
                    <a:pt x="11963" y="11030"/>
                  </a:cubicBezTo>
                  <a:lnTo>
                    <a:pt x="12049" y="11173"/>
                  </a:lnTo>
                  <a:lnTo>
                    <a:pt x="12054" y="11442"/>
                  </a:lnTo>
                  <a:cubicBezTo>
                    <a:pt x="12184" y="17129"/>
                    <a:pt x="13962" y="21571"/>
                    <a:pt x="16108" y="21586"/>
                  </a:cubicBezTo>
                  <a:cubicBezTo>
                    <a:pt x="17195" y="21600"/>
                    <a:pt x="18218" y="20469"/>
                    <a:pt x="18985" y="18421"/>
                  </a:cubicBezTo>
                  <a:cubicBezTo>
                    <a:pt x="19607" y="16773"/>
                    <a:pt x="20001" y="14668"/>
                    <a:pt x="20130" y="12404"/>
                  </a:cubicBezTo>
                  <a:cubicBezTo>
                    <a:pt x="20136" y="12361"/>
                    <a:pt x="20141" y="12291"/>
                    <a:pt x="20168" y="11460"/>
                  </a:cubicBezTo>
                  <a:lnTo>
                    <a:pt x="21600" y="11460"/>
                  </a:lnTo>
                  <a:lnTo>
                    <a:pt x="21600" y="8237"/>
                  </a:lnTo>
                  <a:lnTo>
                    <a:pt x="20071" y="8237"/>
                  </a:lnTo>
                  <a:cubicBezTo>
                    <a:pt x="19898" y="6332"/>
                    <a:pt x="19536" y="4583"/>
                    <a:pt x="18995" y="3165"/>
                  </a:cubicBezTo>
                  <a:cubicBezTo>
                    <a:pt x="18228" y="1131"/>
                    <a:pt x="17207" y="0"/>
                    <a:pt x="16120" y="0"/>
                  </a:cubicBezTo>
                  <a:cubicBezTo>
                    <a:pt x="16099" y="0"/>
                    <a:pt x="16071" y="0"/>
                    <a:pt x="16049" y="0"/>
                  </a:cubicBezTo>
                  <a:cubicBezTo>
                    <a:pt x="14276" y="86"/>
                    <a:pt x="12709" y="3262"/>
                    <a:pt x="12211" y="7789"/>
                  </a:cubicBezTo>
                  <a:lnTo>
                    <a:pt x="12147" y="8362"/>
                  </a:lnTo>
                  <a:lnTo>
                    <a:pt x="11941" y="8134"/>
                  </a:lnTo>
                  <a:cubicBezTo>
                    <a:pt x="11644" y="7819"/>
                    <a:pt x="11255" y="7489"/>
                    <a:pt x="10806" y="7489"/>
                  </a:cubicBezTo>
                  <a:cubicBezTo>
                    <a:pt x="10357" y="7489"/>
                    <a:pt x="9968" y="7804"/>
                    <a:pt x="9671" y="8134"/>
                  </a:cubicBezTo>
                  <a:lnTo>
                    <a:pt x="9465" y="8362"/>
                  </a:lnTo>
                  <a:lnTo>
                    <a:pt x="9400" y="7789"/>
                  </a:lnTo>
                  <a:cubicBezTo>
                    <a:pt x="8909" y="3262"/>
                    <a:pt x="7336" y="72"/>
                    <a:pt x="5563" y="0"/>
                  </a:cubicBezTo>
                  <a:cubicBezTo>
                    <a:pt x="5541" y="0"/>
                    <a:pt x="5513" y="0"/>
                    <a:pt x="5492" y="0"/>
                  </a:cubicBezTo>
                  <a:close/>
                  <a:moveTo>
                    <a:pt x="16120" y="3120"/>
                  </a:moveTo>
                  <a:cubicBezTo>
                    <a:pt x="17709" y="3120"/>
                    <a:pt x="19005" y="6559"/>
                    <a:pt x="19005" y="10770"/>
                  </a:cubicBezTo>
                  <a:cubicBezTo>
                    <a:pt x="19005" y="12833"/>
                    <a:pt x="18703" y="14754"/>
                    <a:pt x="18157" y="16200"/>
                  </a:cubicBezTo>
                  <a:cubicBezTo>
                    <a:pt x="17622" y="17619"/>
                    <a:pt x="16919" y="18406"/>
                    <a:pt x="16167" y="18434"/>
                  </a:cubicBezTo>
                  <a:cubicBezTo>
                    <a:pt x="16151" y="18434"/>
                    <a:pt x="16130" y="18434"/>
                    <a:pt x="16113" y="18434"/>
                  </a:cubicBezTo>
                  <a:cubicBezTo>
                    <a:pt x="15346" y="18434"/>
                    <a:pt x="14622" y="17634"/>
                    <a:pt x="14076" y="16187"/>
                  </a:cubicBezTo>
                  <a:cubicBezTo>
                    <a:pt x="13530" y="14740"/>
                    <a:pt x="13233" y="12819"/>
                    <a:pt x="13233" y="10770"/>
                  </a:cubicBezTo>
                  <a:cubicBezTo>
                    <a:pt x="13233" y="6559"/>
                    <a:pt x="14531" y="3106"/>
                    <a:pt x="16120" y="3120"/>
                  </a:cubicBezTo>
                  <a:close/>
                  <a:moveTo>
                    <a:pt x="5487" y="3151"/>
                  </a:moveTo>
                  <a:cubicBezTo>
                    <a:pt x="7076" y="3137"/>
                    <a:pt x="8373" y="6572"/>
                    <a:pt x="8373" y="10797"/>
                  </a:cubicBezTo>
                  <a:cubicBezTo>
                    <a:pt x="8379" y="12817"/>
                    <a:pt x="8082" y="14740"/>
                    <a:pt x="7536" y="16187"/>
                  </a:cubicBezTo>
                  <a:cubicBezTo>
                    <a:pt x="6990" y="17648"/>
                    <a:pt x="6265" y="18434"/>
                    <a:pt x="5492" y="18434"/>
                  </a:cubicBezTo>
                  <a:cubicBezTo>
                    <a:pt x="5475" y="18434"/>
                    <a:pt x="5454" y="18434"/>
                    <a:pt x="5438" y="18434"/>
                  </a:cubicBezTo>
                  <a:cubicBezTo>
                    <a:pt x="4686" y="18406"/>
                    <a:pt x="3985" y="17604"/>
                    <a:pt x="3449" y="16200"/>
                  </a:cubicBezTo>
                  <a:cubicBezTo>
                    <a:pt x="2903" y="14754"/>
                    <a:pt x="2600" y="12831"/>
                    <a:pt x="2600" y="10797"/>
                  </a:cubicBezTo>
                  <a:cubicBezTo>
                    <a:pt x="2600" y="6586"/>
                    <a:pt x="3892" y="3151"/>
                    <a:pt x="5487" y="3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1" name="Google Shape;181;p34"/>
            <p:cNvSpPr txBox="1"/>
            <p:nvPr/>
          </p:nvSpPr>
          <p:spPr>
            <a:xfrm>
              <a:off x="3678864" y="1489922"/>
              <a:ext cx="3123286" cy="461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Helvetica Neue"/>
                <a:buNone/>
              </a:pPr>
              <a:r>
                <a:rPr b="0" i="0" lang="zh-CN" sz="9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When you wanna look</a:t>
              </a:r>
              <a:endParaRPr sz="500"/>
            </a:p>
          </p:txBody>
        </p:sp>
        <p:sp>
          <p:nvSpPr>
            <p:cNvPr id="182" name="Google Shape;182;p34"/>
            <p:cNvSpPr txBox="1"/>
            <p:nvPr/>
          </p:nvSpPr>
          <p:spPr>
            <a:xfrm>
              <a:off x="2684791" y="3657706"/>
              <a:ext cx="1661161" cy="461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Helvetica Neue"/>
                <a:buNone/>
              </a:pPr>
              <a:r>
                <a:rPr b="0" i="0" lang="zh-CN" sz="9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Multi-Asset</a:t>
              </a:r>
              <a:endParaRPr sz="500"/>
            </a:p>
          </p:txBody>
        </p:sp>
      </p:grpSp>
      <p:grpSp>
        <p:nvGrpSpPr>
          <p:cNvPr id="183" name="Google Shape;183;p34"/>
          <p:cNvGrpSpPr/>
          <p:nvPr/>
        </p:nvGrpSpPr>
        <p:grpSpPr>
          <a:xfrm>
            <a:off x="3545132" y="1348086"/>
            <a:ext cx="1027803" cy="2447329"/>
            <a:chOff x="0" y="-1"/>
            <a:chExt cx="2740806" cy="6526209"/>
          </a:xfrm>
        </p:grpSpPr>
        <p:grpSp>
          <p:nvGrpSpPr>
            <p:cNvPr id="184" name="Google Shape;184;p34"/>
            <p:cNvGrpSpPr/>
            <p:nvPr/>
          </p:nvGrpSpPr>
          <p:grpSpPr>
            <a:xfrm>
              <a:off x="0" y="-1"/>
              <a:ext cx="2740806" cy="5651773"/>
              <a:chOff x="0" y="0"/>
              <a:chExt cx="2740805" cy="5651771"/>
            </a:xfrm>
          </p:grpSpPr>
          <p:pic>
            <p:nvPicPr>
              <p:cNvPr descr="lightm-fragment-1.png" id="185" name="Google Shape;185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1578583"/>
                <a:ext cx="1143856" cy="11438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ghtm-fragment-2.png" id="186" name="Google Shape;186;p3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596949" y="1578583"/>
                <a:ext cx="1143856" cy="11438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ghtm_outlined.png" id="187" name="Google Shape;187;p3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22927" y="0"/>
                <a:ext cx="1143857" cy="114385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88" name="Google Shape;188;p34"/>
              <p:cNvCxnSpPr/>
              <p:nvPr/>
            </p:nvCxnSpPr>
            <p:spPr>
              <a:xfrm flipH="1">
                <a:off x="610752" y="1244643"/>
                <a:ext cx="240901" cy="24090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189" name="Google Shape;189;p34"/>
              <p:cNvCxnSpPr/>
              <p:nvPr/>
            </p:nvCxnSpPr>
            <p:spPr>
              <a:xfrm>
                <a:off x="1471119" y="1243062"/>
                <a:ext cx="244064" cy="24406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190" name="Google Shape;190;p34"/>
              <p:cNvCxnSpPr/>
              <p:nvPr/>
            </p:nvCxnSpPr>
            <p:spPr>
              <a:xfrm flipH="1">
                <a:off x="1342976" y="2610658"/>
                <a:ext cx="1" cy="114385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pic>
            <p:nvPicPr>
              <p:cNvPr descr="Lightm.png" id="191" name="Google Shape;191;p3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2105" y="3990026"/>
                <a:ext cx="1661745" cy="16617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2" name="Google Shape;192;p34"/>
            <p:cNvSpPr txBox="1"/>
            <p:nvPr/>
          </p:nvSpPr>
          <p:spPr>
            <a:xfrm>
              <a:off x="542564" y="6064842"/>
              <a:ext cx="1655675" cy="461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900"/>
                <a:buFont typeface="Helvetica Neue"/>
                <a:buNone/>
              </a:pPr>
              <a:r>
                <a:rPr b="0" i="0" lang="zh-CN" sz="900" u="none" cap="none" strike="noStrike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Equippable</a:t>
              </a:r>
              <a:endParaRPr sz="500"/>
            </a:p>
          </p:txBody>
        </p:sp>
      </p:grpSp>
      <p:pic>
        <p:nvPicPr>
          <p:cNvPr descr="Lightm.png" id="193" name="Google Shape;19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4"/>
          <p:cNvCxnSpPr/>
          <p:nvPr/>
        </p:nvCxnSpPr>
        <p:spPr>
          <a:xfrm>
            <a:off x="612642" y="2707733"/>
            <a:ext cx="2550807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95" name="Google Shape;195;p34"/>
          <p:cNvCxnSpPr/>
          <p:nvPr/>
        </p:nvCxnSpPr>
        <p:spPr>
          <a:xfrm flipH="1" rot="10800000">
            <a:off x="3378366" y="1266741"/>
            <a:ext cx="0" cy="2881984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下一代NFT是什么样的？</a:t>
            </a:r>
            <a:endParaRPr/>
          </a:p>
        </p:txBody>
      </p:sp>
      <p:sp>
        <p:nvSpPr>
          <p:cNvPr id="201" name="Google Shape;201;p35"/>
          <p:cNvSpPr txBox="1"/>
          <p:nvPr/>
        </p:nvSpPr>
        <p:spPr>
          <a:xfrm>
            <a:off x="499543" y="1244485"/>
            <a:ext cx="5049366" cy="322412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RMRK的缺陷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RMRK对合约实现做了妥协（因为合约体积限制），他们提供了2种应对方案：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使用分离的合约来提供完整功能。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这实际上会给开发者带来</a:t>
            </a: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更高的理解复杂度，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以及妥协机制所带来的低效率。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使用一个合并的合约提供完整功能。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但这也同样会因为为了减少合约体积，会带来</a:t>
            </a: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功能上的妥协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，因为这仍然无法满足有更多自定义逻辑的需求（因为如果这样做，依然会导致溢出合约体积限制）。</a:t>
            </a:r>
            <a:endParaRPr sz="500"/>
          </a:p>
        </p:txBody>
      </p:sp>
      <p:pic>
        <p:nvPicPr>
          <p:cNvPr descr="图像" id="202" name="Google Shape;2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3175" y="1961257"/>
            <a:ext cx="3183259" cy="1790583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pic>
        <p:nvPicPr>
          <p:cNvPr descr="Lightm.png" id="203" name="Google Shape;20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下一代NFT是什么样的？</a:t>
            </a:r>
            <a:endParaRPr/>
          </a:p>
        </p:txBody>
      </p:sp>
      <p:sp>
        <p:nvSpPr>
          <p:cNvPr id="209" name="Google Shape;209;p36"/>
          <p:cNvSpPr txBox="1"/>
          <p:nvPr/>
        </p:nvSpPr>
        <p:spPr>
          <a:xfrm>
            <a:off x="460044" y="1129871"/>
            <a:ext cx="5587333" cy="374614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针对性优化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我们不认同RMRK作出的妥协，因为我们本来可以有更好的选择。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Lightm选择使用EIP-2535方式来重构RMRK evm的实现代码。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EIP-2535提供了如下好处：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EIP-2535的一个核心特性就是允许</a:t>
            </a: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无限的合约体积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。Lightm基于EIP-2535优化RMRK完美地解决了原生RMRK实现的缺陷。除此之外，Lightm还能被动享受到EIP-2535带来的其他优势：</a:t>
            </a:r>
            <a:endParaRPr sz="500"/>
          </a:p>
          <a:p>
            <a:pPr indent="177800" lvl="1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EIP-2535有基于Delegatecall的功能复用能力，这能够</a:t>
            </a: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非常有效地降低不必要的冗余合约部署消耗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sz="500"/>
          </a:p>
          <a:p>
            <a:pPr indent="177800" lvl="1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EIP-2535</a:t>
            </a: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原生支持可升级合约。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可升级合约是一把双刃剑，但它们是</a:t>
            </a:r>
            <a:r>
              <a:rPr b="1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可选的</a:t>
            </a: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sz="500"/>
          </a:p>
        </p:txBody>
      </p:sp>
      <p:pic>
        <p:nvPicPr>
          <p:cNvPr descr="Lightm.png" id="210" name="Google Shape;2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/>
          <p:nvPr/>
        </p:nvSpPr>
        <p:spPr>
          <a:xfrm>
            <a:off x="6150825" y="1115741"/>
            <a:ext cx="2545932" cy="1015375"/>
          </a:xfrm>
          <a:prstGeom prst="roundRect">
            <a:avLst>
              <a:gd fmla="val 5933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无限合约体积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不再为合约功能复杂性担忧</a:t>
            </a:r>
            <a:endParaRPr sz="500"/>
          </a:p>
        </p:txBody>
      </p:sp>
      <p:sp>
        <p:nvSpPr>
          <p:cNvPr id="212" name="Google Shape;212;p36"/>
          <p:cNvSpPr/>
          <p:nvPr/>
        </p:nvSpPr>
        <p:spPr>
          <a:xfrm>
            <a:off x="6150825" y="2210088"/>
            <a:ext cx="2545932" cy="1015375"/>
          </a:xfrm>
          <a:prstGeom prst="roundRect">
            <a:avLst>
              <a:gd fmla="val 5933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更加经济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节省本不该浪费的gas</a:t>
            </a:r>
            <a:endParaRPr sz="500"/>
          </a:p>
        </p:txBody>
      </p:sp>
      <p:sp>
        <p:nvSpPr>
          <p:cNvPr id="213" name="Google Shape;213;p36"/>
          <p:cNvSpPr/>
          <p:nvPr/>
        </p:nvSpPr>
        <p:spPr>
          <a:xfrm>
            <a:off x="6150825" y="3304434"/>
            <a:ext cx="2545932" cy="1015375"/>
          </a:xfrm>
          <a:prstGeom prst="roundRect">
            <a:avLst>
              <a:gd fmla="val 5933" name="adj"/>
            </a:avLst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zh-C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可选的可升级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可选的可升级合约</a:t>
            </a:r>
            <a:endParaRPr sz="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zh-CN" sz="2800"/>
              <a:t>总结</a:t>
            </a:r>
            <a:endParaRPr/>
          </a:p>
        </p:txBody>
      </p:sp>
      <p:sp>
        <p:nvSpPr>
          <p:cNvPr id="219" name="Google Shape;219;p37"/>
          <p:cNvSpPr txBox="1"/>
          <p:nvPr/>
        </p:nvSpPr>
        <p:spPr>
          <a:xfrm>
            <a:off x="499543" y="1268117"/>
            <a:ext cx="7957756" cy="314132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NFT的现状</a:t>
            </a:r>
            <a:endParaRPr sz="500"/>
          </a:p>
          <a:p>
            <a:pPr indent="177800" lvl="1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绝大部分NFT主要用于交易投机目的</a:t>
            </a:r>
            <a:endParaRPr sz="500"/>
          </a:p>
          <a:p>
            <a:pPr indent="177800" lvl="1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NFT缺少足够的细粒度</a:t>
            </a:r>
            <a:endParaRPr sz="500"/>
          </a:p>
          <a:p>
            <a:pPr indent="177800" lvl="1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NFT没有形成一个链上的关系网</a:t>
            </a:r>
            <a:endParaRPr sz="500"/>
          </a:p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zh-C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原因</a:t>
            </a:r>
            <a:endParaRPr sz="500"/>
          </a:p>
          <a:p>
            <a:pPr indent="0" lvl="0" marL="76200" marR="76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zh-C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ERC721是一个非常基础和老旧（2018年1月）的NFT技术标准，没有提供任何高级功能。</a:t>
            </a:r>
            <a:endParaRPr sz="500"/>
          </a:p>
        </p:txBody>
      </p:sp>
      <p:pic>
        <p:nvPicPr>
          <p:cNvPr descr="Lightm.png" id="220" name="Google Shape;2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122" y="74676"/>
            <a:ext cx="532674" cy="5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